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305" r:id="rId5"/>
    <p:sldId id="312" r:id="rId6"/>
    <p:sldId id="314" r:id="rId7"/>
    <p:sldId id="324" r:id="rId8"/>
    <p:sldId id="315" r:id="rId9"/>
    <p:sldId id="317" r:id="rId10"/>
    <p:sldId id="316" r:id="rId11"/>
    <p:sldId id="318" r:id="rId12"/>
    <p:sldId id="319" r:id="rId13"/>
    <p:sldId id="320" r:id="rId14"/>
    <p:sldId id="322" r:id="rId15"/>
    <p:sldId id="32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280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92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243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828532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252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141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391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9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370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516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120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605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299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729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489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11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305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3/17/2023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071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A05AC74-6838-4CD9-B157-B3BB3E2F5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83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99829" y="1101852"/>
            <a:ext cx="4254640" cy="4654297"/>
          </a:xfrm>
          <a:prstGeom prst="round2SameRect">
            <a:avLst>
              <a:gd name="adj1" fmla="val 5146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336" y="1623412"/>
            <a:ext cx="3503122" cy="2287229"/>
          </a:xfrm>
        </p:spPr>
        <p:txBody>
          <a:bodyPr>
            <a:normAutofit fontScale="90000"/>
          </a:bodyPr>
          <a:lstStyle/>
          <a:p>
            <a:pPr algn="l"/>
            <a:r>
              <a:rPr lang="en-US" sz="4400" dirty="0"/>
              <a:t>Classification Models on Subreddit Posts:</a:t>
            </a:r>
            <a:br>
              <a:rPr lang="en-US" sz="4400" dirty="0"/>
            </a:br>
            <a:r>
              <a:rPr lang="en-US" sz="4400" dirty="0"/>
              <a:t>Blind and Deaf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335" y="4009771"/>
            <a:ext cx="3503122" cy="1244361"/>
          </a:xfrm>
        </p:spPr>
        <p:txBody>
          <a:bodyPr>
            <a:normAutofit/>
          </a:bodyPr>
          <a:lstStyle/>
          <a:p>
            <a:pPr algn="l"/>
            <a:r>
              <a:rPr lang="en-US" sz="1800" dirty="0">
                <a:solidFill>
                  <a:srgbClr val="FC05CB"/>
                </a:solidFill>
              </a:rPr>
              <a:t>CHONG SZE HUAN</a:t>
            </a:r>
          </a:p>
          <a:p>
            <a:pPr algn="l"/>
            <a:r>
              <a:rPr lang="en-US" sz="1800" dirty="0">
                <a:solidFill>
                  <a:srgbClr val="FC05CB"/>
                </a:solidFill>
              </a:rPr>
              <a:t>Presented on: 17 March 2023</a:t>
            </a:r>
          </a:p>
        </p:txBody>
      </p:sp>
    </p:spTree>
    <p:extLst>
      <p:ext uri="{BB962C8B-B14F-4D97-AF65-F5344CB8AC3E}">
        <p14:creationId xmlns:p14="http://schemas.microsoft.com/office/powerpoint/2010/main" val="1946576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lum bright="70000" contrast="-7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1EC15-CAD4-12C1-CCDA-D7B72E8E7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2944" y="590550"/>
            <a:ext cx="10353762" cy="1257300"/>
          </a:xfrm>
        </p:spPr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783127-2434-5867-7B12-07055ADE6F12}"/>
              </a:ext>
            </a:extLst>
          </p:cNvPr>
          <p:cNvSpPr txBox="1"/>
          <p:nvPr/>
        </p:nvSpPr>
        <p:spPr>
          <a:xfrm>
            <a:off x="2224087" y="1989354"/>
            <a:ext cx="476726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2"/>
                </a:solidFill>
              </a:rPr>
              <a:t>r/blind: </a:t>
            </a:r>
          </a:p>
          <a:p>
            <a:pPr algn="ctr"/>
            <a:endParaRPr lang="en-US" sz="2400" dirty="0">
              <a:solidFill>
                <a:schemeClr val="accent2"/>
              </a:solidFill>
            </a:endParaRP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visually impaired</a:t>
            </a: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voiceover</a:t>
            </a: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low vision</a:t>
            </a: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 visually</a:t>
            </a: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screen reader</a:t>
            </a:r>
          </a:p>
          <a:p>
            <a:pPr algn="ctr"/>
            <a:r>
              <a:rPr lang="en-US" sz="2400" dirty="0" err="1">
                <a:solidFill>
                  <a:schemeClr val="accent2"/>
                </a:solidFill>
              </a:rPr>
              <a:t>rblind</a:t>
            </a:r>
            <a:endParaRPr lang="en-US" sz="2400" dirty="0">
              <a:solidFill>
                <a:schemeClr val="accent2"/>
              </a:solidFill>
            </a:endParaRP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guide dog</a:t>
            </a: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cane</a:t>
            </a: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jaws </a:t>
            </a: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braille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DAE100-A8DD-14C4-CE49-1C6722BEE1DE}"/>
              </a:ext>
            </a:extLst>
          </p:cNvPr>
          <p:cNvSpPr txBox="1"/>
          <p:nvPr/>
        </p:nvSpPr>
        <p:spPr>
          <a:xfrm>
            <a:off x="5510212" y="1989353"/>
            <a:ext cx="476726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2"/>
                </a:solidFill>
              </a:rPr>
              <a:t>r/deaf:</a:t>
            </a:r>
          </a:p>
          <a:p>
            <a:pPr algn="ctr"/>
            <a:endParaRPr lang="en-US" sz="2400" b="1" dirty="0">
              <a:solidFill>
                <a:schemeClr val="accent2"/>
              </a:solidFill>
            </a:endParaRP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asl</a:t>
            </a: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interpreter</a:t>
            </a:r>
          </a:p>
          <a:p>
            <a:pPr algn="ctr"/>
            <a:r>
              <a:rPr lang="en-US" sz="2400" dirty="0" err="1">
                <a:solidFill>
                  <a:schemeClr val="accent2"/>
                </a:solidFill>
              </a:rPr>
              <a:t>hoh</a:t>
            </a:r>
            <a:endParaRPr lang="en-US" sz="2400" dirty="0">
              <a:solidFill>
                <a:schemeClr val="accent2"/>
              </a:solidFill>
            </a:endParaRP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hearing aid</a:t>
            </a: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audiologist</a:t>
            </a: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ci</a:t>
            </a: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hearing aids</a:t>
            </a: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signing</a:t>
            </a: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hearing loss</a:t>
            </a: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sign language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A153176-AEB6-2FFB-517E-83B0ABBE09AB}"/>
              </a:ext>
            </a:extLst>
          </p:cNvPr>
          <p:cNvCxnSpPr>
            <a:cxnSpLocks/>
          </p:cNvCxnSpPr>
          <p:nvPr/>
        </p:nvCxnSpPr>
        <p:spPr>
          <a:xfrm>
            <a:off x="6316824" y="2920482"/>
            <a:ext cx="0" cy="33870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890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lum bright="70000" contrast="-7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1EC15-CAD4-12C1-CCDA-D7B72E8E7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2944" y="590550"/>
            <a:ext cx="10353762" cy="1257300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CA343B-589A-1C9C-014A-5A8ADB7DDB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80884"/>
            <a:ext cx="12117491" cy="48774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D1E0F5-B8E6-2D08-A1DF-137D617E7239}"/>
              </a:ext>
            </a:extLst>
          </p:cNvPr>
          <p:cNvSpPr txBox="1"/>
          <p:nvPr/>
        </p:nvSpPr>
        <p:spPr>
          <a:xfrm>
            <a:off x="9477375" y="2018959"/>
            <a:ext cx="1085850" cy="461044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eaVert"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lum bright="70000" contrast="-7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1EC15-CAD4-12C1-CCDA-D7B72E8E7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84" y="3066879"/>
            <a:ext cx="10353762" cy="12573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15269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 trans="74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1EC15-CAD4-12C1-CCDA-D7B72E8E7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057401"/>
            <a:ext cx="10353762" cy="4467224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1. Problem Statement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2. EDA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3. Baseline Model and Metrics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4. Classification Models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5. Sentiment Analysis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6. Conclusion</a:t>
            </a:r>
            <a:br>
              <a:rPr lang="en-US" dirty="0">
                <a:latin typeface="+mn-lt"/>
              </a:rPr>
            </a:br>
            <a:br>
              <a:rPr lang="en-US" dirty="0">
                <a:latin typeface="+mn-lt"/>
              </a:rPr>
            </a:br>
            <a:endParaRPr lang="en-US" dirty="0">
              <a:latin typeface="+mn-lt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C902329-5573-9CCE-493C-96BA9F8FEA07}"/>
              </a:ext>
            </a:extLst>
          </p:cNvPr>
          <p:cNvSpPr txBox="1">
            <a:spLocks/>
          </p:cNvSpPr>
          <p:nvPr/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750171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lum bright="70000" contrast="-7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1EC15-CAD4-12C1-CCDA-D7B72E8E7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B2ADC0-16CF-4BDA-3057-A45DD20DCFFC}"/>
              </a:ext>
            </a:extLst>
          </p:cNvPr>
          <p:cNvSpPr txBox="1"/>
          <p:nvPr/>
        </p:nvSpPr>
        <p:spPr>
          <a:xfrm>
            <a:off x="1724025" y="2533649"/>
            <a:ext cx="8686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chemeClr val="accent2"/>
                </a:solidFill>
              </a:rPr>
              <a:t>I am a researcher working for a community services center that aims to provide support to people with disabilities, including those who are deaf or blind. </a:t>
            </a:r>
          </a:p>
          <a:p>
            <a:pPr algn="just"/>
            <a:endParaRPr lang="en-US" sz="2400" dirty="0">
              <a:solidFill>
                <a:schemeClr val="accent2"/>
              </a:solidFill>
            </a:endParaRPr>
          </a:p>
          <a:p>
            <a:pPr algn="just"/>
            <a:r>
              <a:rPr lang="en-US" sz="2400" dirty="0">
                <a:solidFill>
                  <a:schemeClr val="accent2"/>
                </a:solidFill>
              </a:rPr>
              <a:t>In order to better understand the experiences and needs of these communities, subreddit posts related to deafness and blindness are classified and feedback and sentiment of these posts are evaluated. </a:t>
            </a:r>
          </a:p>
        </p:txBody>
      </p:sp>
    </p:spTree>
    <p:extLst>
      <p:ext uri="{BB962C8B-B14F-4D97-AF65-F5344CB8AC3E}">
        <p14:creationId xmlns:p14="http://schemas.microsoft.com/office/powerpoint/2010/main" val="2933977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lum bright="70000" contrast="-7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1EC15-CAD4-12C1-CCDA-D7B72E8E7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Subreddit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BEED4F-DD9F-22DF-F139-E1BD07797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3158" y="2349354"/>
            <a:ext cx="7718630" cy="13844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FCAFFDB-23F5-F467-B1E8-D252F0A529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3158" y="4362451"/>
            <a:ext cx="771863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006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lum bright="70000" contrast="-7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1EC15-CAD4-12C1-CCDA-D7B72E8E7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38100"/>
            <a:ext cx="10353762" cy="1257300"/>
          </a:xfrm>
        </p:spPr>
        <p:txBody>
          <a:bodyPr/>
          <a:lstStyle/>
          <a:p>
            <a:r>
              <a:rPr lang="en-US" dirty="0"/>
              <a:t>EDA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E1E35C-911E-C63D-CFAA-E70D209507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34435"/>
            <a:ext cx="7498086" cy="56235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4FD08B-B599-2B7E-CA45-43D339C59262}"/>
              </a:ext>
            </a:extLst>
          </p:cNvPr>
          <p:cNvSpPr txBox="1"/>
          <p:nvPr/>
        </p:nvSpPr>
        <p:spPr>
          <a:xfrm>
            <a:off x="7815306" y="2209620"/>
            <a:ext cx="396711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chemeClr val="accent2"/>
                </a:solidFill>
              </a:rPr>
              <a:t>Keywords “blind” and “deaf” are removed in modeling.</a:t>
            </a:r>
          </a:p>
          <a:p>
            <a:pPr algn="just"/>
            <a:endParaRPr lang="en-US" sz="2400" dirty="0">
              <a:solidFill>
                <a:schemeClr val="accent2"/>
              </a:solidFill>
            </a:endParaRPr>
          </a:p>
          <a:p>
            <a:pPr algn="just"/>
            <a:r>
              <a:rPr lang="en-US" sz="2400" dirty="0">
                <a:solidFill>
                  <a:schemeClr val="accent2"/>
                </a:solidFill>
              </a:rPr>
              <a:t>Token '</a:t>
            </a:r>
            <a:r>
              <a:rPr lang="en-US" sz="2400" dirty="0" err="1">
                <a:solidFill>
                  <a:schemeClr val="accent2"/>
                </a:solidFill>
              </a:rPr>
              <a:t>nt</a:t>
            </a:r>
            <a:r>
              <a:rPr lang="en-US" sz="2400" dirty="0">
                <a:solidFill>
                  <a:schemeClr val="accent2"/>
                </a:solidFill>
              </a:rPr>
              <a:t>' has no special meaning, they are just contraction like can't, don't, hasn't, haven’t.</a:t>
            </a:r>
          </a:p>
          <a:p>
            <a:pPr algn="just"/>
            <a:endParaRPr lang="en-US" sz="2400" dirty="0">
              <a:solidFill>
                <a:schemeClr val="accent2"/>
              </a:solidFill>
            </a:endParaRPr>
          </a:p>
          <a:p>
            <a:pPr algn="just"/>
            <a:r>
              <a:rPr lang="en-US" sz="2400" dirty="0">
                <a:solidFill>
                  <a:schemeClr val="accent2"/>
                </a:solidFill>
              </a:rPr>
              <a:t>Too many common words, so both Count and </a:t>
            </a:r>
            <a:r>
              <a:rPr lang="en-US" sz="2400" dirty="0" err="1">
                <a:solidFill>
                  <a:schemeClr val="accent2"/>
                </a:solidFill>
              </a:rPr>
              <a:t>Tf-idf</a:t>
            </a:r>
            <a:r>
              <a:rPr lang="en-US" sz="2400" dirty="0">
                <a:solidFill>
                  <a:schemeClr val="accent2"/>
                </a:solidFill>
              </a:rPr>
              <a:t> Vectors are included.</a:t>
            </a:r>
          </a:p>
        </p:txBody>
      </p:sp>
    </p:spTree>
    <p:extLst>
      <p:ext uri="{BB962C8B-B14F-4D97-AF65-F5344CB8AC3E}">
        <p14:creationId xmlns:p14="http://schemas.microsoft.com/office/powerpoint/2010/main" val="3818244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lum bright="70000" contrast="-7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1EC15-CAD4-12C1-CCDA-D7B72E8E7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904875"/>
            <a:ext cx="10353762" cy="1257300"/>
          </a:xfrm>
        </p:spPr>
        <p:txBody>
          <a:bodyPr/>
          <a:lstStyle/>
          <a:p>
            <a:r>
              <a:rPr lang="en-US" dirty="0"/>
              <a:t>Baseline Model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4FD08B-B599-2B7E-CA45-43D339C59262}"/>
              </a:ext>
            </a:extLst>
          </p:cNvPr>
          <p:cNvSpPr txBox="1"/>
          <p:nvPr/>
        </p:nvSpPr>
        <p:spPr>
          <a:xfrm>
            <a:off x="1776413" y="2162175"/>
            <a:ext cx="863917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chemeClr val="accent2"/>
                </a:solidFill>
              </a:rPr>
              <a:t>Baseline model is simply the proportion of two groups in the model. Accuracy rate is 54%.</a:t>
            </a:r>
          </a:p>
          <a:p>
            <a:pPr algn="just"/>
            <a:endParaRPr lang="en-US" sz="2400" dirty="0">
              <a:solidFill>
                <a:schemeClr val="accent2"/>
              </a:solidFill>
            </a:endParaRPr>
          </a:p>
          <a:p>
            <a:pPr algn="just"/>
            <a:endParaRPr lang="en-US" sz="2400" dirty="0">
              <a:solidFill>
                <a:schemeClr val="accent2"/>
              </a:solidFill>
            </a:endParaRPr>
          </a:p>
          <a:p>
            <a:pPr algn="just"/>
            <a:endParaRPr lang="en-US" sz="2400" dirty="0">
              <a:solidFill>
                <a:schemeClr val="accent2"/>
              </a:solidFill>
            </a:endParaRPr>
          </a:p>
          <a:p>
            <a:pPr algn="just"/>
            <a:endParaRPr lang="en-US" sz="2400" dirty="0">
              <a:solidFill>
                <a:schemeClr val="accent2"/>
              </a:solidFill>
            </a:endParaRPr>
          </a:p>
          <a:p>
            <a:pPr algn="just"/>
            <a:endParaRPr lang="en-US" sz="2400" dirty="0">
              <a:solidFill>
                <a:schemeClr val="accent2"/>
              </a:solidFill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2"/>
                </a:solidFill>
              </a:rPr>
              <a:t>Generalization Error/ Variance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2"/>
                </a:solidFill>
              </a:rPr>
              <a:t>Sensitivity and Specificity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2"/>
                </a:solidFill>
              </a:rPr>
              <a:t>Accuracy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E4579EE-F4CD-9C82-3B72-EA9C62960D80}"/>
              </a:ext>
            </a:extLst>
          </p:cNvPr>
          <p:cNvSpPr txBox="1">
            <a:spLocks/>
          </p:cNvSpPr>
          <p:nvPr/>
        </p:nvSpPr>
        <p:spPr>
          <a:xfrm>
            <a:off x="1014369" y="3611017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Metrics</a:t>
            </a:r>
          </a:p>
        </p:txBody>
      </p:sp>
    </p:spTree>
    <p:extLst>
      <p:ext uri="{BB962C8B-B14F-4D97-AF65-F5344CB8AC3E}">
        <p14:creationId xmlns:p14="http://schemas.microsoft.com/office/powerpoint/2010/main" val="391361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lum bright="70000" contrast="-7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1EC15-CAD4-12C1-CCDA-D7B72E8E7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2944" y="590550"/>
            <a:ext cx="10353762" cy="1257300"/>
          </a:xfrm>
        </p:spPr>
        <p:txBody>
          <a:bodyPr/>
          <a:lstStyle/>
          <a:p>
            <a:r>
              <a:rPr lang="en-US" dirty="0"/>
              <a:t>Classification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CA343B-589A-1C9C-014A-5A8ADB7DDB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80884"/>
            <a:ext cx="12117491" cy="487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185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lum bright="70000" contrast="-7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1EC15-CAD4-12C1-CCDA-D7B72E8E7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2944" y="590550"/>
            <a:ext cx="10353762" cy="1257300"/>
          </a:xfrm>
        </p:spPr>
        <p:txBody>
          <a:bodyPr/>
          <a:lstStyle/>
          <a:p>
            <a:r>
              <a:rPr lang="en-US" dirty="0"/>
              <a:t>Classification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CA343B-589A-1C9C-014A-5A8ADB7DDB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80884"/>
            <a:ext cx="12117491" cy="48774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D1E0F5-B8E6-2D08-A1DF-137D617E7239}"/>
              </a:ext>
            </a:extLst>
          </p:cNvPr>
          <p:cNvSpPr txBox="1"/>
          <p:nvPr/>
        </p:nvSpPr>
        <p:spPr>
          <a:xfrm>
            <a:off x="9477375" y="2018959"/>
            <a:ext cx="1085850" cy="461044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eaVert"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034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lum bright="70000" contrast="-7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1EC15-CAD4-12C1-CCDA-D7B72E8E7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2944" y="590550"/>
            <a:ext cx="10353762" cy="1257300"/>
          </a:xfrm>
        </p:spPr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783127-2434-5867-7B12-07055ADE6F12}"/>
              </a:ext>
            </a:extLst>
          </p:cNvPr>
          <p:cNvSpPr txBox="1"/>
          <p:nvPr/>
        </p:nvSpPr>
        <p:spPr>
          <a:xfrm>
            <a:off x="1414462" y="1989356"/>
            <a:ext cx="10129837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2"/>
                </a:solidFill>
              </a:rPr>
              <a:t>Blind community: 0.41 &gt; Deaf community: 0.38</a:t>
            </a:r>
          </a:p>
          <a:p>
            <a:pPr algn="ctr"/>
            <a:endParaRPr lang="en-US" sz="2400" dirty="0">
              <a:solidFill>
                <a:schemeClr val="accent2"/>
              </a:solidFill>
            </a:endParaRP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Sentiment score is in between of -1 to 1,</a:t>
            </a: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 represent most negative to most positive.</a:t>
            </a:r>
          </a:p>
          <a:p>
            <a:pPr algn="ctr"/>
            <a:endParaRPr lang="en-US" sz="2400" dirty="0">
              <a:solidFill>
                <a:schemeClr val="accent2"/>
              </a:solidFill>
            </a:endParaRPr>
          </a:p>
          <a:p>
            <a:pPr algn="ctr"/>
            <a:endParaRPr lang="en-US" sz="2400" dirty="0">
              <a:solidFill>
                <a:schemeClr val="accent2"/>
              </a:solidFill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2"/>
                </a:solidFill>
              </a:rPr>
              <a:t>Frustration and anger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2"/>
                </a:solidFill>
              </a:rPr>
              <a:t>Depression and loneliness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2"/>
                </a:solidFill>
              </a:rPr>
              <a:t>Discrimination and stigma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accent2"/>
              </a:solidFill>
            </a:endParaRPr>
          </a:p>
          <a:p>
            <a:pPr algn="ctr"/>
            <a:r>
              <a:rPr lang="en-US" sz="2400" dirty="0">
                <a:solidFill>
                  <a:schemeClr val="accent2"/>
                </a:solidFill>
              </a:rPr>
              <a:t>Some negative experiences are related to employment and education.</a:t>
            </a:r>
          </a:p>
        </p:txBody>
      </p:sp>
    </p:spTree>
    <p:extLst>
      <p:ext uri="{BB962C8B-B14F-4D97-AF65-F5344CB8AC3E}">
        <p14:creationId xmlns:p14="http://schemas.microsoft.com/office/powerpoint/2010/main" val="39744656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Override1.xml><?xml version="1.0" encoding="utf-8"?>
<a:themeOverride xmlns:a="http://schemas.openxmlformats.org/drawingml/2006/main">
  <a:clrScheme name="Custom 42">
    <a:dk1>
      <a:sysClr val="windowText" lastClr="000000"/>
    </a:dk1>
    <a:lt1>
      <a:sysClr val="window" lastClr="FFFFFF"/>
    </a:lt1>
    <a:dk2>
      <a:srgbClr val="454551"/>
    </a:dk2>
    <a:lt2>
      <a:srgbClr val="E3E3E5"/>
    </a:lt2>
    <a:accent1>
      <a:srgbClr val="FE09E3"/>
    </a:accent1>
    <a:accent2>
      <a:srgbClr val="00ACF5"/>
    </a:accent2>
    <a:accent3>
      <a:srgbClr val="55CB72"/>
    </a:accent3>
    <a:accent4>
      <a:srgbClr val="EFC926"/>
    </a:accent4>
    <a:accent5>
      <a:srgbClr val="969696"/>
    </a:accent5>
    <a:accent6>
      <a:srgbClr val="D54773"/>
    </a:accent6>
    <a:hlink>
      <a:srgbClr val="6B9F25"/>
    </a:hlink>
    <a:folHlink>
      <a:srgbClr val="8C8C8C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89B453C-F2B2-4ECA-A6ED-7DBEF1B6D3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3CC670F-05B9-4BB7-BA2C-0DE5B5C1E5D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2A3AD49-9331-450C-A2FE-6857A4DB38C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{E5C83815-8090-499B-934C-F6A2B56CE1D1}tf00934815_win32</Template>
  <TotalTime>199</TotalTime>
  <Words>288</Words>
  <Application>Microsoft Office PowerPoint</Application>
  <PresentationFormat>Widescreen</PresentationFormat>
  <Paragraphs>68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Goudy Old Style</vt:lpstr>
      <vt:lpstr>Wingdings 2</vt:lpstr>
      <vt:lpstr>SlateVTI</vt:lpstr>
      <vt:lpstr>Classification Models on Subreddit Posts: Blind and Deaf</vt:lpstr>
      <vt:lpstr> 1. Problem Statement 2. EDA 3. Baseline Model and Metrics 4. Classification Models 5. Sentiment Analysis 6. Conclusion  </vt:lpstr>
      <vt:lpstr>Problem Statement</vt:lpstr>
      <vt:lpstr>Subreddit</vt:lpstr>
      <vt:lpstr>EDA</vt:lpstr>
      <vt:lpstr>Baseline Model</vt:lpstr>
      <vt:lpstr>Classification Model</vt:lpstr>
      <vt:lpstr>Classification Model</vt:lpstr>
      <vt:lpstr>Sentiment Analysis</vt:lpstr>
      <vt:lpstr>Sentiment Analysis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Classification Model on  Blind and Deaf</dc:title>
  <dc:creator>Sze Huan Chong</dc:creator>
  <cp:lastModifiedBy>Sze Huan Chong</cp:lastModifiedBy>
  <cp:revision>3</cp:revision>
  <dcterms:created xsi:type="dcterms:W3CDTF">2023-03-16T15:38:47Z</dcterms:created>
  <dcterms:modified xsi:type="dcterms:W3CDTF">2023-03-17T02:24:21Z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